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80" r:id="rId16"/>
    <p:sldId id="281" r:id="rId17"/>
    <p:sldId id="278" r:id="rId18"/>
    <p:sldId id="279" r:id="rId19"/>
    <p:sldId id="282" r:id="rId20"/>
    <p:sldId id="283" r:id="rId21"/>
    <p:sldId id="284" r:id="rId22"/>
    <p:sldId id="285" r:id="rId23"/>
    <p:sldId id="286" r:id="rId24"/>
    <p:sldId id="287" r:id="rId25"/>
    <p:sldId id="28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88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DB901B-5A8B-F8C4-62CE-BF9D447919E0}" v="4" dt="2024-10-30T06:18:17.704"/>
    <p1510:client id="{25E49B77-27C5-90C0-FD90-0FD9FBC8202E}" v="132" dt="2024-10-29T15:49:39.499"/>
    <p1510:client id="{56F57533-830E-5154-C3E0-DFF47AE1015E}" v="8903" dt="2024-10-30T06:17:23.4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92"/>
  </p:normalViewPr>
  <p:slideViewPr>
    <p:cSldViewPr snapToGrid="0" snapToObjects="1">
      <p:cViewPr>
        <p:scale>
          <a:sx n="100" d="100"/>
          <a:sy n="100" d="100"/>
        </p:scale>
        <p:origin x="58" y="-9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DD571-E22F-4A38-B450-8CCBD829A548}" type="datetimeFigureOut">
              <a:rPr lang="en-US"/>
              <a:t>10/29/2024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C2C40-CB1C-4820-9151-EC51EC2E7E0F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974584-F7C5-6440-926F-F6A9781D6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10" y="2484470"/>
            <a:ext cx="7552916" cy="21305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D7436C2F-09FF-014A-84CC-E0A18AFE2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792" y="138819"/>
            <a:ext cx="2369315" cy="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0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9423-CD2E-4FE4-A0A5-BF1DF9A8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21021-E600-4985-9CB7-C91662580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F65E1-9312-40C9-B537-2EF2373A3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7D5D2-711E-4128-B02F-A2F5F3B7B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A264A-3B0E-4789-8D33-E3B8BB427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6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5CD398-88C4-4D5A-B800-669821089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AE657-6D14-4EC6-AF23-3733CA7EC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13624-5ED1-471D-B870-97A86379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089F5-C44A-423E-A411-0170507E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2F323-E5A0-4612-B41A-6BBC2FFF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36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A72F24-C2F4-A848-9526-6DDE303230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5327904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 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B5A9DDA-5C61-C94F-9C1E-F412423AF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10/29/2024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B9CE1BE-CD51-BD42-A659-2F084EB57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2707C4E-5419-8141-80B3-E4B112655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362EF-E079-514F-814C-6085176CA7AD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AC75DAD-32BC-CC41-8DF4-9E68DB31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217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EAB2A1-27FC-7D46-BBF1-72410CED55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596" y="2560320"/>
            <a:ext cx="94457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70A3AA-4210-FB4E-9790-9D6891AFF655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28B6F196-1924-E341-B33B-77AEF4A8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8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E2BF-67D0-421C-B0EA-C2FDA38E9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D459D-4DBB-4B08-B28E-38CB29459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D5826-9D5D-45F7-9039-C95938735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35230-6E6B-4AE2-A238-476A2293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C195B-3566-4F5A-8A17-C0D96E0D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64FFA-F5D7-4974-90D5-37C1E4F5D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1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3013-51BB-4A17-B3BD-969427C6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5D238-163E-4CA0-8D72-013A528AF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4BFD3-F57E-442B-B0D6-44B28B98A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C678E-A9F6-402F-AB68-0001BA3C2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1CE1F-0133-4A8E-9510-3927C275A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812791-1A66-47A2-B8AB-CF2C8494C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33D370-BE25-4CF9-8D18-A8B0D628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F9EFB-2082-4B18-8532-2E058DF9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2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482C-C319-43FD-93FF-980D21E2E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3A496-9194-4AF3-A700-304E648B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3CEB3-10DB-4C6B-B786-6EA61FEA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A844B-2D32-4E86-8B10-61DBDBE59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7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21782B-EB6A-4988-856E-D6637A15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005B5-4499-443A-AEC7-4504692A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E9E49-7000-42FC-9389-8FC847AA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066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EFE04-76D2-4EE9-82B4-6CF8BDAEF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215A4-C64A-4FDE-8E67-809F9ECFC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9654-FEE0-4F7C-9F7E-E61364191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672D7-560C-46F5-B38A-5864AF61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33971-AB39-461C-BCDD-6F82E9DF4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7803C-62B5-41B0-9BE1-73F06662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835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523E-938F-438E-ACC4-357650D6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72DA9-4F67-4E76-B94A-2A066F0CC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96" indent="0">
              <a:buNone/>
              <a:defRPr sz="2800"/>
            </a:lvl2pPr>
            <a:lvl3pPr marL="914391" indent="0">
              <a:buNone/>
              <a:defRPr sz="2400"/>
            </a:lvl3pPr>
            <a:lvl4pPr marL="1371587" indent="0">
              <a:buNone/>
              <a:defRPr sz="2000"/>
            </a:lvl4pPr>
            <a:lvl5pPr marL="1828783" indent="0">
              <a:buNone/>
              <a:defRPr sz="2000"/>
            </a:lvl5pPr>
            <a:lvl6pPr marL="2285978" indent="0">
              <a:buNone/>
              <a:defRPr sz="2000"/>
            </a:lvl6pPr>
            <a:lvl7pPr marL="2743174" indent="0">
              <a:buNone/>
              <a:defRPr sz="2000"/>
            </a:lvl7pPr>
            <a:lvl8pPr marL="3200370" indent="0">
              <a:buNone/>
              <a:defRPr sz="2000"/>
            </a:lvl8pPr>
            <a:lvl9pPr marL="3657565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2FDD4-868B-425C-9784-E80DB7C01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53192-BC34-458B-84D8-10413109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140DD-DF78-4ACA-994A-2C80E820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55A00-460B-4060-8FC4-6AE015CD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8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38DD69-FB8A-4188-BFE4-CBF509E5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15C50-137C-4155-8543-556E7E213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6A1DE-66DD-40F1-896C-01B693106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E2F8D-62B3-48AF-BAF5-944399905ED0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912B1-2F8B-49C2-9253-FDAAEF5D9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3CF23-BB91-472C-8560-11C5F5282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1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9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9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5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0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6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2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7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4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5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 rot="5400000">
            <a:off x="1871242" y="3191443"/>
            <a:ext cx="6827825" cy="421787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4822" y="5339390"/>
            <a:ext cx="12201645" cy="1519632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9845" y="302759"/>
            <a:ext cx="6695955" cy="62143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Quantum Computer Emulated on FPGA</a:t>
            </a:r>
            <a:endParaRPr lang="en-US" sz="3200">
              <a:solidFill>
                <a:srgbClr val="0070C0"/>
              </a:solidFill>
              <a:cs typeface="Segoe UI Semibold"/>
            </a:endParaRP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D9B29495-A823-B8BE-67AC-52FEFE97117D}"/>
              </a:ext>
            </a:extLst>
          </p:cNvPr>
          <p:cNvSpPr txBox="1">
            <a:spLocks/>
          </p:cNvSpPr>
          <p:nvPr/>
        </p:nvSpPr>
        <p:spPr>
          <a:xfrm>
            <a:off x="-965" y="5182283"/>
            <a:ext cx="5075501" cy="6377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0070C0"/>
                </a:solidFill>
              </a:rPr>
              <a:t>Bonga </a:t>
            </a:r>
            <a:r>
              <a:rPr lang="en-US" sz="1800" b="1" err="1">
                <a:solidFill>
                  <a:srgbClr val="0070C0"/>
                </a:solidFill>
              </a:rPr>
              <a:t>Njamela</a:t>
            </a:r>
            <a:r>
              <a:rPr lang="en-US" sz="1800" b="1" dirty="0">
                <a:solidFill>
                  <a:srgbClr val="0070C0"/>
                </a:solidFill>
              </a:rPr>
              <a:t>, University of Cape Town, South Africa</a:t>
            </a:r>
            <a:endParaRPr lang="en-US" sz="1800" b="1">
              <a:solidFill>
                <a:srgbClr val="0070C0"/>
              </a:solidFill>
              <a:cs typeface="Segoe UI"/>
            </a:endParaRPr>
          </a:p>
          <a:p>
            <a:pPr marL="0" indent="0">
              <a:buNone/>
            </a:pPr>
            <a:endParaRPr lang="en-US" dirty="0">
              <a:cs typeface="Segoe UI"/>
            </a:endParaRPr>
          </a:p>
          <a:p>
            <a:pPr marL="0" indent="0">
              <a:buNone/>
            </a:pPr>
            <a:endParaRPr lang="en-US" dirty="0">
              <a:cs typeface="Segoe UI"/>
            </a:endParaRPr>
          </a:p>
        </p:txBody>
      </p:sp>
      <p:pic>
        <p:nvPicPr>
          <p:cNvPr id="12" name="Picture 11" descr="A logo of a university&#10;&#10;Description automatically generated">
            <a:extLst>
              <a:ext uri="{FF2B5EF4-FFF2-40B4-BE49-F238E27FC236}">
                <a16:creationId xmlns:a16="http://schemas.microsoft.com/office/drawing/2014/main" id="{0FB9CA6E-466B-549D-EDC3-9175B1C50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982" y="927904"/>
            <a:ext cx="2677933" cy="2774066"/>
          </a:xfrm>
          <a:prstGeom prst="rect">
            <a:avLst/>
          </a:prstGeom>
        </p:spPr>
      </p:pic>
      <p:sp>
        <p:nvSpPr>
          <p:cNvPr id="16" name="Subtitle 4">
            <a:extLst>
              <a:ext uri="{FF2B5EF4-FFF2-40B4-BE49-F238E27FC236}">
                <a16:creationId xmlns:a16="http://schemas.microsoft.com/office/drawing/2014/main" id="{874DA247-DD1D-0AC8-9F52-AC1BAAF4D7F1}"/>
              </a:ext>
            </a:extLst>
          </p:cNvPr>
          <p:cNvSpPr txBox="1">
            <a:spLocks/>
          </p:cNvSpPr>
          <p:nvPr/>
        </p:nvSpPr>
        <p:spPr>
          <a:xfrm>
            <a:off x="-965" y="4574611"/>
            <a:ext cx="5075499" cy="3387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0070C0"/>
                </a:solidFill>
              </a:rPr>
              <a:t>EEE4022S 2024</a:t>
            </a:r>
            <a:endParaRPr lang="en-US" dirty="0"/>
          </a:p>
          <a:p>
            <a:pPr marL="0" indent="0">
              <a:buNone/>
            </a:pPr>
            <a:endParaRPr lang="en-US" dirty="0">
              <a:cs typeface="Segoe UI"/>
            </a:endParaRPr>
          </a:p>
          <a:p>
            <a:pPr marL="0" indent="0">
              <a:buNone/>
            </a:pPr>
            <a:endParaRPr lang="en-US" dirty="0">
              <a:cs typeface="Segoe UI"/>
            </a:endParaRP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B59BAA5B-C961-A8E5-75F0-67EF6A8D6FF1}"/>
              </a:ext>
            </a:extLst>
          </p:cNvPr>
          <p:cNvSpPr txBox="1">
            <a:spLocks/>
          </p:cNvSpPr>
          <p:nvPr/>
        </p:nvSpPr>
        <p:spPr>
          <a:xfrm>
            <a:off x="6203249" y="5182282"/>
            <a:ext cx="5133374" cy="6377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0070C0"/>
                </a:solidFill>
              </a:rPr>
              <a:t>Supervised by A. Prof. Simon Winberg, Department of Electrical Engineering</a:t>
            </a:r>
            <a:endParaRPr lang="en-US" dirty="0"/>
          </a:p>
          <a:p>
            <a:pPr marL="0" indent="0">
              <a:buNone/>
            </a:pPr>
            <a:endParaRPr lang="en-US" dirty="0">
              <a:cs typeface="Segoe UI"/>
            </a:endParaRPr>
          </a:p>
          <a:p>
            <a:pPr marL="0" indent="0">
              <a:buNone/>
            </a:pPr>
            <a:endParaRPr lang="en-US" dirty="0">
              <a:cs typeface="Segoe UI"/>
            </a:endParaRP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03726CA-91B5-C268-7F07-76004D619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652" y="995786"/>
            <a:ext cx="3715009" cy="4182380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EFB7A9E2-9B2C-237E-A539-071F1F54FD2B}"/>
              </a:ext>
            </a:extLst>
          </p:cNvPr>
          <p:cNvSpPr txBox="1">
            <a:spLocks/>
          </p:cNvSpPr>
          <p:nvPr/>
        </p:nvSpPr>
        <p:spPr>
          <a:xfrm>
            <a:off x="-1584" y="6324158"/>
            <a:ext cx="1643105" cy="399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30 October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07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Methodology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30 October 2024</a:t>
            </a:r>
            <a:endParaRPr lang="en-US" sz="1400">
              <a:cs typeface="Segoe UI Semibold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F928AE03-81C7-65E4-B946-5F1765AEF305}"/>
              </a:ext>
            </a:extLst>
          </p:cNvPr>
          <p:cNvSpPr txBox="1">
            <a:spLocks/>
          </p:cNvSpPr>
          <p:nvPr/>
        </p:nvSpPr>
        <p:spPr>
          <a:xfrm>
            <a:off x="-330843" y="6324158"/>
            <a:ext cx="3985549" cy="399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Quantum Computer Emulated on FPGA</a:t>
            </a:r>
            <a:endParaRPr lang="en-US" sz="1400">
              <a:solidFill>
                <a:schemeClr val="bg1"/>
              </a:solidFill>
              <a:cs typeface="Segoe UI Semibold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645902" y="6320225"/>
            <a:ext cx="354904" cy="344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9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Quantum Algorithm Emulation Subsystem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7DD554-BEB4-0246-9D18-D440B3993C61}"/>
              </a:ext>
            </a:extLst>
          </p:cNvPr>
          <p:cNvSpPr txBox="1"/>
          <p:nvPr/>
        </p:nvSpPr>
        <p:spPr>
          <a:xfrm>
            <a:off x="438410" y="1868465"/>
            <a:ext cx="54905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Segoe UI"/>
              </a:rPr>
              <a:t>Defines "universal" set of quantum gates as unitary matrices in MATLAB high-level description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DFF739-3270-0C6D-AA76-880DDBE8B650}"/>
              </a:ext>
            </a:extLst>
          </p:cNvPr>
          <p:cNvSpPr txBox="1"/>
          <p:nvPr/>
        </p:nvSpPr>
        <p:spPr>
          <a:xfrm>
            <a:off x="438410" y="2736037"/>
            <a:ext cx="549057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Segoe UI"/>
              </a:rPr>
              <a:t>Performs 4 quantum algorithms:</a:t>
            </a:r>
          </a:p>
          <a:p>
            <a:endParaRPr lang="en-US" dirty="0">
              <a:cs typeface="Segoe UI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cs typeface="Segoe UI"/>
              </a:rPr>
              <a:t>Quantum Teleportation (QTA)</a:t>
            </a:r>
          </a:p>
          <a:p>
            <a:pPr marL="742950" lvl="1" indent="-285750">
              <a:buFont typeface="Courier New"/>
              <a:buChar char="o"/>
            </a:pPr>
            <a:endParaRPr lang="en-US" dirty="0">
              <a:cs typeface="Segoe UI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cs typeface="Segoe UI"/>
              </a:rPr>
              <a:t>3-Qubit Quantum Fourier Transform (QFT)</a:t>
            </a:r>
          </a:p>
          <a:p>
            <a:pPr marL="742950" lvl="1" indent="-285750">
              <a:buFont typeface="Courier New"/>
              <a:buChar char="o"/>
            </a:pPr>
            <a:endParaRPr lang="en-US" dirty="0">
              <a:cs typeface="Segoe UI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cs typeface="Segoe UI"/>
              </a:rPr>
              <a:t>5-Qubit Quantum Factoring Algorithm (QFA)</a:t>
            </a:r>
          </a:p>
          <a:p>
            <a:pPr marL="742950" lvl="1" indent="-285750">
              <a:buFont typeface="Courier New"/>
              <a:buChar char="o"/>
            </a:pPr>
            <a:endParaRPr lang="en-US" dirty="0">
              <a:cs typeface="Segoe UI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cs typeface="Segoe UI"/>
              </a:rPr>
              <a:t>2-Qubit Quantum Search Algorithm (QSA)</a:t>
            </a:r>
          </a:p>
          <a:p>
            <a:pPr marL="742950" lvl="1" indent="-285750">
              <a:buFont typeface="Courier New"/>
              <a:buChar char="o"/>
            </a:pPr>
            <a:endParaRPr lang="en-US" dirty="0">
              <a:cs typeface="Segoe UI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26C5F46-AA0B-0801-0238-A84F3E55E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603" y="1142501"/>
            <a:ext cx="4812153" cy="479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93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Methodology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30 October 2024</a:t>
            </a:r>
            <a:endParaRPr lang="en-US" sz="1400">
              <a:cs typeface="Segoe UI Semibold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F928AE03-81C7-65E4-B946-5F1765AEF305}"/>
              </a:ext>
            </a:extLst>
          </p:cNvPr>
          <p:cNvSpPr txBox="1">
            <a:spLocks/>
          </p:cNvSpPr>
          <p:nvPr/>
        </p:nvSpPr>
        <p:spPr>
          <a:xfrm>
            <a:off x="-330843" y="6324158"/>
            <a:ext cx="3985549" cy="399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Quantum Computer Emulated on FPGA</a:t>
            </a:r>
            <a:endParaRPr lang="en-US" sz="1400">
              <a:solidFill>
                <a:schemeClr val="bg1"/>
              </a:solidFill>
              <a:cs typeface="Segoe UI Semibold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10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Quantum Circuits Describing Algorithms</a:t>
            </a:r>
            <a:endParaRPr lang="en-US" dirty="0"/>
          </a:p>
        </p:txBody>
      </p:sp>
      <p:pic>
        <p:nvPicPr>
          <p:cNvPr id="5" name="Picture 4" descr="A group of squares with letters and numbers&#10;&#10;Description automatically generated">
            <a:extLst>
              <a:ext uri="{FF2B5EF4-FFF2-40B4-BE49-F238E27FC236}">
                <a16:creationId xmlns:a16="http://schemas.microsoft.com/office/drawing/2014/main" id="{37D6F5A9-FF56-9BB0-F694-65A2A0D24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43" y="3904076"/>
            <a:ext cx="4913335" cy="1617685"/>
          </a:xfrm>
          <a:prstGeom prst="rect">
            <a:avLst/>
          </a:prstGeom>
        </p:spPr>
      </p:pic>
      <p:pic>
        <p:nvPicPr>
          <p:cNvPr id="9" name="Picture 8" descr="A diagram of a block diagram&#10;&#10;Description automatically generated">
            <a:extLst>
              <a:ext uri="{FF2B5EF4-FFF2-40B4-BE49-F238E27FC236}">
                <a16:creationId xmlns:a16="http://schemas.microsoft.com/office/drawing/2014/main" id="{D4FDE3E6-560C-6F92-ED79-1E47C0EB2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22" y="1705824"/>
            <a:ext cx="4905375" cy="17240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38F9FF-7653-A5BC-013B-3858671B2D87}"/>
              </a:ext>
            </a:extLst>
          </p:cNvPr>
          <p:cNvSpPr txBox="1"/>
          <p:nvPr/>
        </p:nvSpPr>
        <p:spPr>
          <a:xfrm>
            <a:off x="1419617" y="3434219"/>
            <a:ext cx="288098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cs typeface="Segoe UI"/>
              </a:rPr>
              <a:t>Quantum Teleportation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F624E0-0FD2-552D-4B3E-F1D9DDCDE5EB}"/>
              </a:ext>
            </a:extLst>
          </p:cNvPr>
          <p:cNvSpPr txBox="1"/>
          <p:nvPr/>
        </p:nvSpPr>
        <p:spPr>
          <a:xfrm>
            <a:off x="1419617" y="5521889"/>
            <a:ext cx="288098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Segoe UI"/>
              </a:rPr>
              <a:t>3-Qubit Quantum Fourier </a:t>
            </a:r>
            <a:r>
              <a:rPr lang="en-US" sz="1400" dirty="0">
                <a:cs typeface="Segoe UI"/>
              </a:rPr>
              <a:t>Transform</a:t>
            </a:r>
          </a:p>
        </p:txBody>
      </p:sp>
      <p:pic>
        <p:nvPicPr>
          <p:cNvPr id="17" name="Picture 16" descr="A black background with colorful squares&#10;&#10;Description automatically generated">
            <a:extLst>
              <a:ext uri="{FF2B5EF4-FFF2-40B4-BE49-F238E27FC236}">
                <a16:creationId xmlns:a16="http://schemas.microsoft.com/office/drawing/2014/main" id="{0B58CD6E-CF12-4656-9C98-0CD69ED08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5836" y="1702522"/>
            <a:ext cx="6096000" cy="16471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ED8EF1-7796-0A52-77A0-F579C0DDE4A0}"/>
              </a:ext>
            </a:extLst>
          </p:cNvPr>
          <p:cNvSpPr txBox="1"/>
          <p:nvPr/>
        </p:nvSpPr>
        <p:spPr>
          <a:xfrm>
            <a:off x="7296411" y="3434218"/>
            <a:ext cx="288098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cs typeface="Segoe UI"/>
              </a:rPr>
              <a:t>Quantum Factoring Algorithm [2]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CFCD67-BA28-0F3B-9AA1-06C7840A6FDE}"/>
              </a:ext>
            </a:extLst>
          </p:cNvPr>
          <p:cNvSpPr txBox="1"/>
          <p:nvPr/>
        </p:nvSpPr>
        <p:spPr>
          <a:xfrm>
            <a:off x="0" y="6607479"/>
            <a:ext cx="1036528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</a:rPr>
              <a:t>[2] SKOSANA , U., AND T AME , M. Demonstration of Shor’s Factoring Algorithm for N = 21 on IBM Quantum Processors. Scientific reports 11, 1 (2021), 16599.</a:t>
            </a:r>
            <a:endParaRPr lang="en-US" sz="900" b="1" dirty="0">
              <a:solidFill>
                <a:schemeClr val="bg1"/>
              </a:solidFill>
              <a:cs typeface="Segoe UI"/>
            </a:endParaRPr>
          </a:p>
        </p:txBody>
      </p:sp>
      <p:pic>
        <p:nvPicPr>
          <p:cNvPr id="20" name="Picture 19" descr="A group of squares with black background&#10;&#10;Description automatically generated">
            <a:extLst>
              <a:ext uri="{FF2B5EF4-FFF2-40B4-BE49-F238E27FC236}">
                <a16:creationId xmlns:a16="http://schemas.microsoft.com/office/drawing/2014/main" id="{8D62F777-B941-C38B-AAFC-3FBC3B5E29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5836" y="4268025"/>
            <a:ext cx="6096000" cy="9002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884C36-2201-9731-7199-A3EB90100C6F}"/>
              </a:ext>
            </a:extLst>
          </p:cNvPr>
          <p:cNvSpPr txBox="1"/>
          <p:nvPr/>
        </p:nvSpPr>
        <p:spPr>
          <a:xfrm>
            <a:off x="7223342" y="5521888"/>
            <a:ext cx="288098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cs typeface="Segoe UI"/>
              </a:rPr>
              <a:t>Quantum Search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425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computer hardware&#10;&#10;Description automatically generated">
            <a:extLst>
              <a:ext uri="{FF2B5EF4-FFF2-40B4-BE49-F238E27FC236}">
                <a16:creationId xmlns:a16="http://schemas.microsoft.com/office/drawing/2014/main" id="{84D0AD65-626A-EC84-434E-D807EA3D5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425" y="3401224"/>
            <a:ext cx="5501014" cy="3040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Methodology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30 October 2024</a:t>
            </a:r>
            <a:endParaRPr lang="en-US" sz="1400">
              <a:cs typeface="Segoe UI Semibold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F928AE03-81C7-65E4-B946-5F1765AEF305}"/>
              </a:ext>
            </a:extLst>
          </p:cNvPr>
          <p:cNvSpPr txBox="1">
            <a:spLocks/>
          </p:cNvSpPr>
          <p:nvPr/>
        </p:nvSpPr>
        <p:spPr>
          <a:xfrm>
            <a:off x="-330843" y="6324158"/>
            <a:ext cx="3985549" cy="399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Quantum Computer Emulated on FPGA</a:t>
            </a:r>
            <a:endParaRPr lang="en-US" sz="1400">
              <a:solidFill>
                <a:schemeClr val="bg1"/>
              </a:solidFill>
              <a:cs typeface="Segoe UI Semibold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11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QAES FPGA Design Flow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CFCD67-BA28-0F3B-9AA1-06C7840A6FDE}"/>
              </a:ext>
            </a:extLst>
          </p:cNvPr>
          <p:cNvSpPr txBox="1"/>
          <p:nvPr/>
        </p:nvSpPr>
        <p:spPr>
          <a:xfrm>
            <a:off x="0" y="6607479"/>
            <a:ext cx="1036528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</a:rPr>
              <a:t>[2] SKOSANA , U., AND T AME , M. Demonstration of Shor’s Factoring Algorithm for N = 21 on IBM Quantum Processors. Scientific reports 11, 1 (2021), 16599.</a:t>
            </a:r>
            <a:endParaRPr lang="en-US" sz="900" b="1" dirty="0">
              <a:solidFill>
                <a:schemeClr val="bg1"/>
              </a:solidFill>
              <a:cs typeface="Segoe UI"/>
            </a:endParaRPr>
          </a:p>
        </p:txBody>
      </p:sp>
      <p:pic>
        <p:nvPicPr>
          <p:cNvPr id="7" name="Picture 6" descr="A diagram of a algorithm&#10;&#10;Description automatically generated">
            <a:extLst>
              <a:ext uri="{FF2B5EF4-FFF2-40B4-BE49-F238E27FC236}">
                <a16:creationId xmlns:a16="http://schemas.microsoft.com/office/drawing/2014/main" id="{47E65794-4E8F-C749-D8B0-12914BDA9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657" y="1801823"/>
            <a:ext cx="8444630" cy="177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47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Methodology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30 October 2024</a:t>
            </a:r>
            <a:endParaRPr lang="en-US" sz="1400">
              <a:cs typeface="Segoe UI Semibold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F928AE03-81C7-65E4-B946-5F1765AEF305}"/>
              </a:ext>
            </a:extLst>
          </p:cNvPr>
          <p:cNvSpPr txBox="1">
            <a:spLocks/>
          </p:cNvSpPr>
          <p:nvPr/>
        </p:nvSpPr>
        <p:spPr>
          <a:xfrm>
            <a:off x="-330843" y="6324158"/>
            <a:ext cx="3985549" cy="399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Quantum Computer Emulated on FPGA</a:t>
            </a:r>
            <a:endParaRPr lang="en-US" sz="1400">
              <a:solidFill>
                <a:schemeClr val="bg1"/>
              </a:solidFill>
              <a:cs typeface="Segoe UI Semibold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12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User Interface Subsystem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20FED-78EF-6DCE-309F-BB73C275C57F}"/>
              </a:ext>
            </a:extLst>
          </p:cNvPr>
          <p:cNvSpPr txBox="1"/>
          <p:nvPr/>
        </p:nvSpPr>
        <p:spPr>
          <a:xfrm>
            <a:off x="438410" y="1868465"/>
            <a:ext cx="54905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Segoe UI"/>
              </a:rPr>
              <a:t>The main function is to allow users to select which quantum experiment they wish to perform</a:t>
            </a:r>
          </a:p>
        </p:txBody>
      </p:sp>
      <p:pic>
        <p:nvPicPr>
          <p:cNvPr id="10" name="Picture 9" descr="A list of text on a white background&#10;&#10;Description automatically generated">
            <a:extLst>
              <a:ext uri="{FF2B5EF4-FFF2-40B4-BE49-F238E27FC236}">
                <a16:creationId xmlns:a16="http://schemas.microsoft.com/office/drawing/2014/main" id="{FE99F08B-D60B-F1FB-EAD0-AA47F738F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913" y="3111861"/>
            <a:ext cx="2962275" cy="1409700"/>
          </a:xfrm>
          <a:prstGeom prst="rect">
            <a:avLst/>
          </a:prstGeom>
        </p:spPr>
      </p:pic>
      <p:pic>
        <p:nvPicPr>
          <p:cNvPr id="14" name="Picture 1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425CB069-9AF8-13DB-CC1A-1706F47DF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096" y="3088906"/>
            <a:ext cx="2914650" cy="1381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053E57-5DF3-CE15-3E7C-20E757A9CA46}"/>
              </a:ext>
            </a:extLst>
          </p:cNvPr>
          <p:cNvSpPr txBox="1"/>
          <p:nvPr/>
        </p:nvSpPr>
        <p:spPr>
          <a:xfrm>
            <a:off x="2734850" y="4519808"/>
            <a:ext cx="288098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cs typeface="Segoe UI"/>
              </a:rPr>
              <a:t>Nexys-A7 Switches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A90389-2955-35AE-FC11-F288AF4FA3ED}"/>
              </a:ext>
            </a:extLst>
          </p:cNvPr>
          <p:cNvSpPr txBox="1"/>
          <p:nvPr/>
        </p:nvSpPr>
        <p:spPr>
          <a:xfrm>
            <a:off x="6774494" y="4498930"/>
            <a:ext cx="288098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cs typeface="Segoe UI"/>
              </a:rPr>
              <a:t>UCT Dev Board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544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15B20BC-02EC-4D64-50D2-FF3BAE8DB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2491533"/>
            <a:ext cx="6993699" cy="36807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Results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30 October 2024</a:t>
            </a:r>
            <a:endParaRPr lang="en-US" sz="1400">
              <a:cs typeface="Segoe UI Semibold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F928AE03-81C7-65E4-B946-5F1765AEF305}"/>
              </a:ext>
            </a:extLst>
          </p:cNvPr>
          <p:cNvSpPr txBox="1">
            <a:spLocks/>
          </p:cNvSpPr>
          <p:nvPr/>
        </p:nvSpPr>
        <p:spPr>
          <a:xfrm>
            <a:off x="-330843" y="6324158"/>
            <a:ext cx="3985549" cy="399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Quantum Computer Emulated on FPGA</a:t>
            </a:r>
            <a:endParaRPr lang="en-US" sz="1400">
              <a:solidFill>
                <a:schemeClr val="bg1"/>
              </a:solidFill>
              <a:cs typeface="Segoe UI Semibold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13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High-Level Description in MATLAB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D9A4FE-8571-5C51-0E0C-27508815DBB5}"/>
              </a:ext>
            </a:extLst>
          </p:cNvPr>
          <p:cNvSpPr txBox="1"/>
          <p:nvPr/>
        </p:nvSpPr>
        <p:spPr>
          <a:xfrm>
            <a:off x="438410" y="1795397"/>
            <a:ext cx="75469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Segoe UI"/>
              </a:rPr>
              <a:t>The unitary matrix operations associated with qubit registers and  quantum gates were described using MATLAB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448E468-51B2-5FE7-11C3-46045700B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244" y="2962470"/>
            <a:ext cx="4962525" cy="1590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9A3F875-4246-7CB1-8F23-EA64342E52EF}"/>
              </a:ext>
            </a:extLst>
          </p:cNvPr>
          <p:cNvSpPr txBox="1"/>
          <p:nvPr/>
        </p:nvSpPr>
        <p:spPr>
          <a:xfrm>
            <a:off x="7787014" y="4822520"/>
            <a:ext cx="288098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cs typeface="Segoe UI"/>
              </a:rPr>
              <a:t>Nexys-A7 Switches</a:t>
            </a:r>
          </a:p>
        </p:txBody>
      </p:sp>
    </p:spTree>
    <p:extLst>
      <p:ext uri="{BB962C8B-B14F-4D97-AF65-F5344CB8AC3E}">
        <p14:creationId xmlns:p14="http://schemas.microsoft.com/office/powerpoint/2010/main" val="137460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162D2BB-F178-BDCD-B96F-4E738885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643" t="-4426" r="50148" b="-252"/>
          <a:stretch/>
        </p:blipFill>
        <p:spPr>
          <a:xfrm>
            <a:off x="7275534" y="4118618"/>
            <a:ext cx="4917750" cy="24081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Results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30 October 2024</a:t>
            </a:r>
            <a:endParaRPr lang="en-US" sz="1400">
              <a:cs typeface="Segoe UI Semibold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F928AE03-81C7-65E4-B946-5F1765AEF305}"/>
              </a:ext>
            </a:extLst>
          </p:cNvPr>
          <p:cNvSpPr txBox="1">
            <a:spLocks/>
          </p:cNvSpPr>
          <p:nvPr/>
        </p:nvSpPr>
        <p:spPr>
          <a:xfrm>
            <a:off x="-330843" y="6324158"/>
            <a:ext cx="3985549" cy="399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Quantum Computer Emulated on FPGA</a:t>
            </a:r>
            <a:endParaRPr lang="en-US" sz="1400">
              <a:solidFill>
                <a:schemeClr val="bg1"/>
              </a:solidFill>
              <a:cs typeface="Segoe UI Semibold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14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Conversion to </a:t>
            </a:r>
            <a:r>
              <a:rPr lang="en-US" sz="1800" dirty="0" err="1">
                <a:solidFill>
                  <a:srgbClr val="0070C0"/>
                </a:solidFill>
                <a:cs typeface="Segoe UI Semibold"/>
              </a:rPr>
              <a:t>SystemVerilog</a:t>
            </a:r>
            <a:r>
              <a:rPr lang="en-US" sz="1800" dirty="0">
                <a:solidFill>
                  <a:srgbClr val="0070C0"/>
                </a:solidFill>
                <a:cs typeface="Segoe UI Semibold"/>
              </a:rPr>
              <a:t> Using HDL Coder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D9A4FE-8571-5C51-0E0C-27508815DBB5}"/>
              </a:ext>
            </a:extLst>
          </p:cNvPr>
          <p:cNvSpPr txBox="1"/>
          <p:nvPr/>
        </p:nvSpPr>
        <p:spPr>
          <a:xfrm>
            <a:off x="438410" y="1795397"/>
            <a:ext cx="54905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Segoe UI"/>
              </a:rPr>
              <a:t>A </a:t>
            </a:r>
            <a:r>
              <a:rPr lang="en-US" dirty="0">
                <a:ea typeface="+mn-lt"/>
                <a:cs typeface="+mn-lt"/>
              </a:rPr>
              <a:t>sfix14_En13 fixed-point conversion was successfully implemented using HDL Coder</a:t>
            </a:r>
            <a:endParaRPr lang="en-US" dirty="0">
              <a:cs typeface="Segoe UI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5FDCB27-8E31-6B31-AE47-0A2B7ABBD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247" y="1373330"/>
            <a:ext cx="5187863" cy="2754355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D45D9FE-64EE-4CB9-0C01-D9D3138B1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411" y="2459763"/>
            <a:ext cx="6837123" cy="331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4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Results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30 October 2024</a:t>
            </a:r>
            <a:endParaRPr lang="en-US" sz="1400">
              <a:cs typeface="Segoe UI Semibold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F928AE03-81C7-65E4-B946-5F1765AEF305}"/>
              </a:ext>
            </a:extLst>
          </p:cNvPr>
          <p:cNvSpPr txBox="1">
            <a:spLocks/>
          </p:cNvSpPr>
          <p:nvPr/>
        </p:nvSpPr>
        <p:spPr>
          <a:xfrm>
            <a:off x="-330843" y="6324158"/>
            <a:ext cx="3985549" cy="399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Quantum Computer Emulated on FPGA</a:t>
            </a:r>
            <a:endParaRPr lang="en-US" sz="1400">
              <a:solidFill>
                <a:schemeClr val="bg1"/>
              </a:solidFill>
              <a:cs typeface="Segoe UI Semibold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15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RTL Verification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D9A4FE-8571-5C51-0E0C-27508815DBB5}"/>
              </a:ext>
            </a:extLst>
          </p:cNvPr>
          <p:cNvSpPr txBox="1"/>
          <p:nvPr/>
        </p:nvSpPr>
        <p:spPr>
          <a:xfrm>
            <a:off x="438410" y="1795397"/>
            <a:ext cx="63778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>
                <a:cs typeface="Segoe UI"/>
              </a:rPr>
              <a:t>Behavioural</a:t>
            </a:r>
            <a:r>
              <a:rPr lang="en-US" dirty="0">
                <a:cs typeface="Segoe UI"/>
              </a:rPr>
              <a:t> and timing verification was performed using waveforms, Simulink models  and .</a:t>
            </a:r>
            <a:r>
              <a:rPr lang="en-US" dirty="0" err="1">
                <a:cs typeface="Segoe UI"/>
              </a:rPr>
              <a:t>dat</a:t>
            </a:r>
            <a:r>
              <a:rPr lang="en-US" dirty="0">
                <a:cs typeface="Segoe UI"/>
              </a:rPr>
              <a:t> file outputs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50084B0-BA76-5F3F-87D6-716C6A94E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857" y="1087872"/>
            <a:ext cx="4333875" cy="233362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4F57708-19EC-EA25-A25D-39AE96B2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206" y="2726200"/>
            <a:ext cx="7223341" cy="3430639"/>
          </a:xfrm>
          <a:prstGeom prst="rect">
            <a:avLst/>
          </a:prstGeom>
        </p:spPr>
      </p:pic>
      <p:pic>
        <p:nvPicPr>
          <p:cNvPr id="10" name="Picture 9" descr="A diagram of a software&#10;&#10;Description automatically generated">
            <a:extLst>
              <a:ext uri="{FF2B5EF4-FFF2-40B4-BE49-F238E27FC236}">
                <a16:creationId xmlns:a16="http://schemas.microsoft.com/office/drawing/2014/main" id="{4625E61B-1896-3B3E-B112-A4C08D0E1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8766" y="3531644"/>
            <a:ext cx="3883069" cy="262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44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Results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30 October 2024</a:t>
            </a:r>
            <a:endParaRPr lang="en-US" sz="1400">
              <a:cs typeface="Segoe UI Semibold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F928AE03-81C7-65E4-B946-5F1765AEF305}"/>
              </a:ext>
            </a:extLst>
          </p:cNvPr>
          <p:cNvSpPr txBox="1">
            <a:spLocks/>
          </p:cNvSpPr>
          <p:nvPr/>
        </p:nvSpPr>
        <p:spPr>
          <a:xfrm>
            <a:off x="-330843" y="6324158"/>
            <a:ext cx="3985549" cy="399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Quantum Computer Emulated on FPGA</a:t>
            </a:r>
            <a:endParaRPr lang="en-US" sz="1400">
              <a:solidFill>
                <a:schemeClr val="bg1"/>
              </a:solidFill>
              <a:cs typeface="Segoe UI Semibold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16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Synthesis in AMD </a:t>
            </a:r>
            <a:r>
              <a:rPr lang="en-US" sz="1800" dirty="0" err="1">
                <a:solidFill>
                  <a:srgbClr val="0070C0"/>
                </a:solidFill>
                <a:cs typeface="Segoe UI Semibold"/>
              </a:rPr>
              <a:t>Vivado</a:t>
            </a:r>
            <a:endParaRPr lang="en-US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D9A4FE-8571-5C51-0E0C-27508815DBB5}"/>
              </a:ext>
            </a:extLst>
          </p:cNvPr>
          <p:cNvSpPr txBox="1"/>
          <p:nvPr/>
        </p:nvSpPr>
        <p:spPr>
          <a:xfrm>
            <a:off x="341954" y="1718232"/>
            <a:ext cx="109981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Segoe UI"/>
              </a:rPr>
              <a:t>Quantum algorithms were successfully </a:t>
            </a:r>
            <a:r>
              <a:rPr lang="en-US" dirty="0" err="1">
                <a:cs typeface="Segoe UI"/>
              </a:rPr>
              <a:t>synthesised</a:t>
            </a:r>
            <a:r>
              <a:rPr lang="en-US" dirty="0">
                <a:cs typeface="Segoe UI"/>
              </a:rPr>
              <a:t> in AMD </a:t>
            </a:r>
            <a:r>
              <a:rPr lang="en-US" dirty="0" err="1">
                <a:cs typeface="Segoe UI"/>
              </a:rPr>
              <a:t>Vivado</a:t>
            </a:r>
            <a:r>
              <a:rPr lang="en-US" dirty="0">
                <a:cs typeface="Segoe UI"/>
              </a:rPr>
              <a:t> and MATLAB to show resource usage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CAAC57F-CD3A-CFB1-6EC5-C5F5E7F3E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77" y="2087582"/>
            <a:ext cx="8729241" cy="4232470"/>
          </a:xfrm>
          <a:prstGeom prst="rect">
            <a:avLst/>
          </a:prstGeom>
        </p:spPr>
      </p:pic>
      <p:pic>
        <p:nvPicPr>
          <p:cNvPr id="14" name="Picture 13" descr="A screenshot of a number&#10;&#10;Description automatically generated">
            <a:extLst>
              <a:ext uri="{FF2B5EF4-FFF2-40B4-BE49-F238E27FC236}">
                <a16:creationId xmlns:a16="http://schemas.microsoft.com/office/drawing/2014/main" id="{8CE3BC58-7B27-45A9-30A2-355D7A205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2999" y="2165231"/>
            <a:ext cx="1645052" cy="1959376"/>
          </a:xfrm>
          <a:prstGeom prst="rect">
            <a:avLst/>
          </a:prstGeom>
        </p:spPr>
      </p:pic>
      <p:pic>
        <p:nvPicPr>
          <p:cNvPr id="16" name="Picture 15" descr="A screenshot of a number&#10;&#10;Description automatically generated">
            <a:extLst>
              <a:ext uri="{FF2B5EF4-FFF2-40B4-BE49-F238E27FC236}">
                <a16:creationId xmlns:a16="http://schemas.microsoft.com/office/drawing/2014/main" id="{8FA8CF76-42A7-AE6D-D1BF-9B8501416E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3523" y="4269002"/>
            <a:ext cx="1644932" cy="189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76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Results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30 October 2024</a:t>
            </a:r>
            <a:endParaRPr lang="en-US" sz="1400">
              <a:cs typeface="Segoe UI Semibold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F928AE03-81C7-65E4-B946-5F1765AEF305}"/>
              </a:ext>
            </a:extLst>
          </p:cNvPr>
          <p:cNvSpPr txBox="1">
            <a:spLocks/>
          </p:cNvSpPr>
          <p:nvPr/>
        </p:nvSpPr>
        <p:spPr>
          <a:xfrm>
            <a:off x="-330843" y="6324158"/>
            <a:ext cx="3985549" cy="399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Quantum Computer Emulated on FPGA</a:t>
            </a:r>
            <a:endParaRPr lang="en-US" sz="1400">
              <a:solidFill>
                <a:schemeClr val="bg1"/>
              </a:solidFill>
              <a:cs typeface="Segoe UI Semibold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17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Implementation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D9A4FE-8571-5C51-0E0C-27508815DBB5}"/>
              </a:ext>
            </a:extLst>
          </p:cNvPr>
          <p:cNvSpPr txBox="1"/>
          <p:nvPr/>
        </p:nvSpPr>
        <p:spPr>
          <a:xfrm>
            <a:off x="341954" y="1718232"/>
            <a:ext cx="109981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Segoe UI"/>
              </a:rPr>
              <a:t>Some algorithms were not successfully implemented due to requirement for more IO pins than the available 210 on the 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25466F-D80F-2FE5-BB92-F349056E3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706" y="2305832"/>
            <a:ext cx="5172751" cy="34989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B1F8C8-3889-2F04-EF77-55AAFE04D8F5}"/>
              </a:ext>
            </a:extLst>
          </p:cNvPr>
          <p:cNvSpPr txBox="1"/>
          <p:nvPr/>
        </p:nvSpPr>
        <p:spPr>
          <a:xfrm>
            <a:off x="341953" y="2782944"/>
            <a:ext cx="109981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Segoe UI"/>
              </a:rPr>
              <a:t>Quantum gates were successfully implemented</a:t>
            </a:r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A892B07-4D4F-07BD-A95A-89F8B786A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54" y="3271898"/>
            <a:ext cx="4478055" cy="270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56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Results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30 October 2024</a:t>
            </a:r>
            <a:endParaRPr lang="en-US" sz="1400">
              <a:cs typeface="Segoe UI Semibold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F928AE03-81C7-65E4-B946-5F1765AEF305}"/>
              </a:ext>
            </a:extLst>
          </p:cNvPr>
          <p:cNvSpPr txBox="1">
            <a:spLocks/>
          </p:cNvSpPr>
          <p:nvPr/>
        </p:nvSpPr>
        <p:spPr>
          <a:xfrm>
            <a:off x="-330843" y="6324158"/>
            <a:ext cx="3985549" cy="399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Quantum Computer Emulated on FPGA</a:t>
            </a:r>
            <a:endParaRPr lang="en-US" sz="1400">
              <a:solidFill>
                <a:schemeClr val="bg1"/>
              </a:solidFill>
              <a:cs typeface="Segoe UI Semibold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18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Hardware Design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D9A4FE-8571-5C51-0E0C-27508815DBB5}"/>
              </a:ext>
            </a:extLst>
          </p:cNvPr>
          <p:cNvSpPr txBox="1"/>
          <p:nvPr/>
        </p:nvSpPr>
        <p:spPr>
          <a:xfrm>
            <a:off x="341954" y="1718232"/>
            <a:ext cx="109981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Segoe UI"/>
              </a:rPr>
              <a:t>The full quantum information system is shown below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11B23-AEC0-EE8A-B231-E3F635046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6969" y="2938431"/>
            <a:ext cx="3665951" cy="2066725"/>
          </a:xfrm>
          <a:prstGeom prst="rect">
            <a:avLst/>
          </a:prstGeom>
        </p:spPr>
      </p:pic>
      <p:pic>
        <p:nvPicPr>
          <p:cNvPr id="14" name="Picture 13" descr="A circuit board with wires&#10;&#10;Description automatically generated">
            <a:extLst>
              <a:ext uri="{FF2B5EF4-FFF2-40B4-BE49-F238E27FC236}">
                <a16:creationId xmlns:a16="http://schemas.microsoft.com/office/drawing/2014/main" id="{5188451C-21A4-6D2D-5B8A-B1FF88AC8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6711993" y="176408"/>
            <a:ext cx="2630206" cy="758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6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26">
            <a:extLst>
              <a:ext uri="{FF2B5EF4-FFF2-40B4-BE49-F238E27FC236}">
                <a16:creationId xmlns:a16="http://schemas.microsoft.com/office/drawing/2014/main" id="{03AD9D56-3AD9-A772-F354-5E84DC78F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71" y="1183710"/>
            <a:ext cx="1035486" cy="10459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4706" y="75759"/>
            <a:ext cx="4381017" cy="737182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Introduction</a:t>
            </a:r>
            <a:endParaRPr lang="en-US" sz="2800">
              <a:cs typeface="Segoe UI Semibold"/>
            </a:endParaRPr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30 October 2024</a:t>
            </a:r>
            <a:endParaRPr lang="en-US" sz="1400">
              <a:cs typeface="Segoe UI Semibold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F928AE03-81C7-65E4-B946-5F1765AEF305}"/>
              </a:ext>
            </a:extLst>
          </p:cNvPr>
          <p:cNvSpPr txBox="1">
            <a:spLocks/>
          </p:cNvSpPr>
          <p:nvPr/>
        </p:nvSpPr>
        <p:spPr>
          <a:xfrm>
            <a:off x="-330843" y="6324158"/>
            <a:ext cx="3985549" cy="399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Quantum Computer Emulated on FPGA</a:t>
            </a:r>
            <a:endParaRPr lang="en-US" sz="1400">
              <a:solidFill>
                <a:schemeClr val="bg1"/>
              </a:solidFill>
              <a:cs typeface="Segoe UI Semibold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645902" y="6320225"/>
            <a:ext cx="354904" cy="344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cs typeface="Segoe UI"/>
              </a:rPr>
              <a:t>1</a:t>
            </a:r>
            <a:endParaRPr lang="en-US" sz="1200" b="1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DAF8083-4BC8-7AD9-19AD-9AC30D99F721}"/>
              </a:ext>
            </a:extLst>
          </p:cNvPr>
          <p:cNvSpPr txBox="1">
            <a:spLocks/>
          </p:cNvSpPr>
          <p:nvPr/>
        </p:nvSpPr>
        <p:spPr>
          <a:xfrm>
            <a:off x="-13332" y="990159"/>
            <a:ext cx="3157282" cy="718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rgbClr val="0070C0"/>
                </a:solidFill>
                <a:cs typeface="Segoe UI Semibold"/>
              </a:rPr>
              <a:t>Quantum Computing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931419-5458-9403-DFDA-8FC763B0ACBF}"/>
              </a:ext>
            </a:extLst>
          </p:cNvPr>
          <p:cNvSpPr txBox="1"/>
          <p:nvPr/>
        </p:nvSpPr>
        <p:spPr>
          <a:xfrm>
            <a:off x="400050" y="1709827"/>
            <a:ext cx="813615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Segoe UI"/>
              </a:rPr>
              <a:t>Quantum computers (QCs) are a recent technology (1982)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Segoe UI"/>
              </a:rPr>
              <a:t>QCs the quantum state of particles to represent information</a:t>
            </a:r>
            <a:endParaRPr lang="en-US" dirty="0"/>
          </a:p>
          <a:p>
            <a:endParaRPr lang="en-US" dirty="0">
              <a:cs typeface="Segoe UI"/>
            </a:endParaRPr>
          </a:p>
          <a:p>
            <a:pPr>
              <a:buFont typeface="Arial"/>
            </a:pPr>
            <a:endParaRPr lang="en-US" dirty="0">
              <a:cs typeface="Segoe UI"/>
            </a:endParaRPr>
          </a:p>
          <a:p>
            <a:pPr>
              <a:buFont typeface="Arial"/>
            </a:pPr>
            <a:endParaRPr lang="en-US" dirty="0"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Segoe U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9A8465E-8AC9-EFA1-DEC7-E4D10EA4C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0102" y="1978490"/>
            <a:ext cx="2308183" cy="8601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739C23D-4F8E-191B-065F-EAC976AC9938}"/>
              </a:ext>
            </a:extLst>
          </p:cNvPr>
          <p:cNvSpPr txBox="1"/>
          <p:nvPr/>
        </p:nvSpPr>
        <p:spPr>
          <a:xfrm>
            <a:off x="2453012" y="2776601"/>
            <a:ext cx="295405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Segoe UI"/>
              </a:rPr>
              <a:t>Born's Postulate of Quantum Mechanics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BB64A73-AE58-8895-A28F-4FF8CFB231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2527" y="3716903"/>
            <a:ext cx="1861550" cy="6517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18C1C72-2B43-D188-DD0A-FA9E9FF510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5132" y="3716055"/>
            <a:ext cx="1697409" cy="6576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6F4A8D-D314-39BA-444F-FF8E2F8D5E5C}"/>
              </a:ext>
            </a:extLst>
          </p:cNvPr>
          <p:cNvSpPr txBox="1"/>
          <p:nvPr/>
        </p:nvSpPr>
        <p:spPr>
          <a:xfrm>
            <a:off x="2974931" y="4425860"/>
            <a:ext cx="165969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Segoe UI"/>
              </a:rPr>
              <a:t>Qubit </a:t>
            </a:r>
            <a:r>
              <a:rPr lang="en-US" sz="1200">
                <a:cs typeface="Segoe UI"/>
              </a:rPr>
              <a:t>Representation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163BBD-8572-0587-0EE8-2DBDF28A330C}"/>
              </a:ext>
            </a:extLst>
          </p:cNvPr>
          <p:cNvSpPr txBox="1"/>
          <p:nvPr/>
        </p:nvSpPr>
        <p:spPr>
          <a:xfrm>
            <a:off x="486428" y="4964483"/>
            <a:ext cx="66367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dirty="0">
                <a:cs typeface="Arial"/>
              </a:rPr>
              <a:t>Modern quantum computing chips include: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5D55CE9-20A1-331D-2B6B-9B2F1B1384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3480" y="2970082"/>
            <a:ext cx="2025042" cy="510742"/>
          </a:xfrm>
          <a:prstGeom prst="rect">
            <a:avLst/>
          </a:prstGeom>
        </p:spPr>
      </p:pic>
      <p:pic>
        <p:nvPicPr>
          <p:cNvPr id="29" name="Picture 28" descr="A black and grey logo&#10;&#10;Description automatically generated">
            <a:extLst>
              <a:ext uri="{FF2B5EF4-FFF2-40B4-BE49-F238E27FC236}">
                <a16:creationId xmlns:a16="http://schemas.microsoft.com/office/drawing/2014/main" id="{352BED85-D645-C1AE-652C-48958F0BB4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8219" y="4567788"/>
            <a:ext cx="2025042" cy="50946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34F18BE-8218-7EFC-1597-C6FFE5BC4C8B}"/>
              </a:ext>
            </a:extLst>
          </p:cNvPr>
          <p:cNvSpPr txBox="1"/>
          <p:nvPr/>
        </p:nvSpPr>
        <p:spPr>
          <a:xfrm>
            <a:off x="8194107" y="1858028"/>
            <a:ext cx="325676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Segoe UI"/>
              </a:rPr>
              <a:t>1121 superconducting qubits (2023)</a:t>
            </a:r>
            <a:endParaRPr lang="en-US"/>
          </a:p>
          <a:p>
            <a:endParaRPr lang="en-US" dirty="0">
              <a:cs typeface="Segoe U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320462-66C0-F4E5-F914-B25DBDEA047E}"/>
              </a:ext>
            </a:extLst>
          </p:cNvPr>
          <p:cNvSpPr txBox="1"/>
          <p:nvPr/>
        </p:nvSpPr>
        <p:spPr>
          <a:xfrm>
            <a:off x="7594948" y="3471796"/>
            <a:ext cx="404799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 algn="ctr"/>
            <a:r>
              <a:rPr lang="en-US" dirty="0">
                <a:cs typeface="Arial"/>
              </a:rPr>
              <a:t>1225 ytterbium-171 atom qubits (2024)​</a:t>
            </a:r>
            <a:endParaRPr lang="en-US" dirty="0">
              <a:cs typeface="Segoe UI"/>
            </a:endParaRPr>
          </a:p>
          <a:p>
            <a:pPr lvl="1"/>
            <a:endParaRPr lang="en-US" dirty="0">
              <a:cs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1B0EBC-82EB-725A-9048-D25A5AEABEA7}"/>
              </a:ext>
            </a:extLst>
          </p:cNvPr>
          <p:cNvSpPr txBox="1"/>
          <p:nvPr/>
        </p:nvSpPr>
        <p:spPr>
          <a:xfrm>
            <a:off x="8231687" y="5162811"/>
            <a:ext cx="27849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 algn="ctr"/>
            <a:r>
              <a:rPr lang="en-US" dirty="0">
                <a:cs typeface="Arial"/>
              </a:rPr>
              <a:t> 7000 topological qubits (2025)​</a:t>
            </a:r>
            <a:endParaRPr lang="en-US" dirty="0">
              <a:cs typeface="Segoe UI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DBE1599-65CE-CCE7-CD61-D0EF3E1F44BE}"/>
              </a:ext>
            </a:extLst>
          </p:cNvPr>
          <p:cNvSpPr/>
          <p:nvPr/>
        </p:nvSpPr>
        <p:spPr>
          <a:xfrm>
            <a:off x="5532328" y="4968658"/>
            <a:ext cx="2129425" cy="3653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F62D89-CEEB-ADCB-DF1A-AAA5B7501E02}"/>
              </a:ext>
            </a:extLst>
          </p:cNvPr>
          <p:cNvSpPr/>
          <p:nvPr/>
        </p:nvSpPr>
        <p:spPr>
          <a:xfrm>
            <a:off x="8027095" y="1189972"/>
            <a:ext cx="3695178" cy="4780767"/>
          </a:xfrm>
          <a:prstGeom prst="rect">
            <a:avLst/>
          </a:prstGeom>
          <a:noFill/>
          <a:ln w="571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54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Results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30 October 2024</a:t>
            </a:r>
            <a:endParaRPr lang="en-US" sz="1400">
              <a:cs typeface="Segoe UI Semibold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F928AE03-81C7-65E4-B946-5F1765AEF305}"/>
              </a:ext>
            </a:extLst>
          </p:cNvPr>
          <p:cNvSpPr txBox="1">
            <a:spLocks/>
          </p:cNvSpPr>
          <p:nvPr/>
        </p:nvSpPr>
        <p:spPr>
          <a:xfrm>
            <a:off x="-330843" y="6324158"/>
            <a:ext cx="3985549" cy="399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Quantum Computer Emulated on FPGA</a:t>
            </a:r>
            <a:endParaRPr lang="en-US" sz="1400">
              <a:solidFill>
                <a:schemeClr val="bg1"/>
              </a:solidFill>
              <a:cs typeface="Segoe UI Semibold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19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Summary of Resource Usage</a:t>
            </a:r>
          </a:p>
        </p:txBody>
      </p:sp>
      <p:pic>
        <p:nvPicPr>
          <p:cNvPr id="7" name="Picture 6" descr="A graph of a graph showing different colored bars&#10;&#10;Description automatically generated">
            <a:extLst>
              <a:ext uri="{FF2B5EF4-FFF2-40B4-BE49-F238E27FC236}">
                <a16:creationId xmlns:a16="http://schemas.microsoft.com/office/drawing/2014/main" id="{B97609D5-0FD9-665C-1403-8EBA99C6B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795" y="1596586"/>
            <a:ext cx="6534410" cy="420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56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Conclusion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30 October 2024</a:t>
            </a:r>
            <a:endParaRPr lang="en-US" sz="1400">
              <a:cs typeface="Segoe UI Semibold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F928AE03-81C7-65E4-B946-5F1765AEF305}"/>
              </a:ext>
            </a:extLst>
          </p:cNvPr>
          <p:cNvSpPr txBox="1">
            <a:spLocks/>
          </p:cNvSpPr>
          <p:nvPr/>
        </p:nvSpPr>
        <p:spPr>
          <a:xfrm>
            <a:off x="-330843" y="6324158"/>
            <a:ext cx="3985549" cy="399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Quantum Computer Emulated on FPGA</a:t>
            </a:r>
            <a:endParaRPr lang="en-US" sz="1400">
              <a:solidFill>
                <a:schemeClr val="bg1"/>
              </a:solidFill>
              <a:cs typeface="Segoe UI Semibold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20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Conclusion and Future Recommendations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A306-5F2A-C912-7EBA-9D961B206CC5}"/>
              </a:ext>
            </a:extLst>
          </p:cNvPr>
          <p:cNvSpPr txBox="1"/>
          <p:nvPr/>
        </p:nvSpPr>
        <p:spPr>
          <a:xfrm>
            <a:off x="341954" y="1718232"/>
            <a:ext cx="109981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Segoe UI"/>
              </a:rPr>
              <a:t>Overall, core quantum circuit were successfully performed by the </a:t>
            </a:r>
            <a:r>
              <a:rPr lang="en-US" dirty="0" err="1">
                <a:cs typeface="Segoe UI"/>
              </a:rPr>
              <a:t>QCEm</a:t>
            </a:r>
            <a:r>
              <a:rPr lang="en-US" dirty="0">
                <a:cs typeface="Segoe UI"/>
              </a:rPr>
              <a:t> On FPGA system with minimal resource usage.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4E9AB5-8511-934B-FF7A-AA2ED5D99BB0}"/>
              </a:ext>
            </a:extLst>
          </p:cNvPr>
          <p:cNvSpPr txBox="1"/>
          <p:nvPr/>
        </p:nvSpPr>
        <p:spPr>
          <a:xfrm>
            <a:off x="341953" y="3085656"/>
            <a:ext cx="109981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Segoe UI"/>
              </a:rPr>
              <a:t>The quantum factoring algorithm was not implemented on the hardware but showed the highest </a:t>
            </a:r>
            <a:r>
              <a:rPr lang="en-US">
                <a:cs typeface="Segoe UI"/>
              </a:rPr>
              <a:t>resource usage due to large number of quantum gates.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160491-A22B-100C-2231-FBD8F83EA348}"/>
              </a:ext>
            </a:extLst>
          </p:cNvPr>
          <p:cNvSpPr txBox="1"/>
          <p:nvPr/>
        </p:nvSpPr>
        <p:spPr>
          <a:xfrm>
            <a:off x="341953" y="4369573"/>
            <a:ext cx="109981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Segoe UI"/>
              </a:rPr>
              <a:t>Recommended integration of quantum error correction techniques such as code repetition to carry fixed-point error through the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384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Thank You!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30 October 2024</a:t>
            </a:r>
            <a:endParaRPr lang="en-US" sz="1400">
              <a:cs typeface="Segoe UI Semibold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21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B9A0314A-E404-CAF8-64E3-B3A29971A1F9}"/>
              </a:ext>
            </a:extLst>
          </p:cNvPr>
          <p:cNvSpPr txBox="1">
            <a:spLocks/>
          </p:cNvSpPr>
          <p:nvPr/>
        </p:nvSpPr>
        <p:spPr>
          <a:xfrm>
            <a:off x="2664119" y="2192102"/>
            <a:ext cx="6695955" cy="621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0070C0"/>
                </a:solidFill>
              </a:rPr>
              <a:t>Quantum Computer Emulated on FPGA</a:t>
            </a:r>
            <a:endParaRPr lang="en-US" sz="3200">
              <a:solidFill>
                <a:srgbClr val="0070C0"/>
              </a:solidFill>
              <a:cs typeface="Segoe UI Semibold"/>
            </a:endParaRPr>
          </a:p>
        </p:txBody>
      </p:sp>
      <p:grpSp>
        <p:nvGrpSpPr>
          <p:cNvPr id="25" name="Group 24" descr="circles connected by lines">
            <a:extLst>
              <a:ext uri="{FF2B5EF4-FFF2-40B4-BE49-F238E27FC236}">
                <a16:creationId xmlns:a16="http://schemas.microsoft.com/office/drawing/2014/main" id="{B7B78EEC-0090-68BC-9D2F-3341C66F969E}"/>
              </a:ext>
            </a:extLst>
          </p:cNvPr>
          <p:cNvGrpSpPr/>
          <p:nvPr/>
        </p:nvGrpSpPr>
        <p:grpSpPr>
          <a:xfrm>
            <a:off x="4965752" y="3433131"/>
            <a:ext cx="1602873" cy="1804381"/>
            <a:chOff x="6867728" y="1031132"/>
            <a:chExt cx="4046706" cy="4853637"/>
          </a:xfrm>
        </p:grpSpPr>
        <p:cxnSp>
          <p:nvCxnSpPr>
            <p:cNvPr id="18" name="Straight Connector 17" descr="straight line">
              <a:extLst>
                <a:ext uri="{FF2B5EF4-FFF2-40B4-BE49-F238E27FC236}">
                  <a16:creationId xmlns:a16="http://schemas.microsoft.com/office/drawing/2014/main" id="{820703F9-B83F-8F62-9A5D-F727FBF186D4}"/>
                </a:ext>
              </a:extLst>
            </p:cNvPr>
            <p:cNvCxnSpPr>
              <a:cxnSpLocks/>
            </p:cNvCxnSpPr>
            <p:nvPr/>
          </p:nvCxnSpPr>
          <p:spPr>
            <a:xfrm>
              <a:off x="7988238" y="2801566"/>
              <a:ext cx="1330860" cy="748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 descr="straight line">
              <a:extLst>
                <a:ext uri="{FF2B5EF4-FFF2-40B4-BE49-F238E27FC236}">
                  <a16:creationId xmlns:a16="http://schemas.microsoft.com/office/drawing/2014/main" id="{D2ED334B-674A-CE93-CAC7-179756AB5854}"/>
                </a:ext>
              </a:extLst>
            </p:cNvPr>
            <p:cNvCxnSpPr>
              <a:cxnSpLocks/>
            </p:cNvCxnSpPr>
            <p:nvPr/>
          </p:nvCxnSpPr>
          <p:spPr>
            <a:xfrm>
              <a:off x="9708204" y="1960547"/>
              <a:ext cx="214008" cy="10550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Oval 19" descr="oval shape">
              <a:extLst>
                <a:ext uri="{FF2B5EF4-FFF2-40B4-BE49-F238E27FC236}">
                  <a16:creationId xmlns:a16="http://schemas.microsoft.com/office/drawing/2014/main" id="{E9E4EB57-A873-013E-7513-096F08354BB1}"/>
                </a:ext>
              </a:extLst>
            </p:cNvPr>
            <p:cNvSpPr/>
            <p:nvPr/>
          </p:nvSpPr>
          <p:spPr>
            <a:xfrm>
              <a:off x="6867728" y="1887166"/>
              <a:ext cx="1303506" cy="13035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 descr="oval shape">
              <a:extLst>
                <a:ext uri="{FF2B5EF4-FFF2-40B4-BE49-F238E27FC236}">
                  <a16:creationId xmlns:a16="http://schemas.microsoft.com/office/drawing/2014/main" id="{1555AAD8-EDFB-D0D5-8DDB-9A7EA62591C6}"/>
                </a:ext>
              </a:extLst>
            </p:cNvPr>
            <p:cNvSpPr/>
            <p:nvPr/>
          </p:nvSpPr>
          <p:spPr>
            <a:xfrm>
              <a:off x="9144000" y="1031132"/>
              <a:ext cx="1031132" cy="10311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 descr="oval shape">
              <a:extLst>
                <a:ext uri="{FF2B5EF4-FFF2-40B4-BE49-F238E27FC236}">
                  <a16:creationId xmlns:a16="http://schemas.microsoft.com/office/drawing/2014/main" id="{3C03B2D5-97F4-C4C4-E6A2-EF3F0F4E6E25}"/>
                </a:ext>
              </a:extLst>
            </p:cNvPr>
            <p:cNvSpPr/>
            <p:nvPr/>
          </p:nvSpPr>
          <p:spPr>
            <a:xfrm>
              <a:off x="8598544" y="5000016"/>
              <a:ext cx="884753" cy="88475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 descr="straight line">
              <a:extLst>
                <a:ext uri="{FF2B5EF4-FFF2-40B4-BE49-F238E27FC236}">
                  <a16:creationId xmlns:a16="http://schemas.microsoft.com/office/drawing/2014/main" id="{E3E0593C-4222-8A42-1D96-7296E4A433D5}"/>
                </a:ext>
              </a:extLst>
            </p:cNvPr>
            <p:cNvCxnSpPr>
              <a:cxnSpLocks/>
              <a:endCxn id="9" idx="7"/>
            </p:cNvCxnSpPr>
            <p:nvPr/>
          </p:nvCxnSpPr>
          <p:spPr>
            <a:xfrm flipH="1">
              <a:off x="9353728" y="4465840"/>
              <a:ext cx="501713" cy="6637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Oval 23" descr="oval shape">
              <a:extLst>
                <a:ext uri="{FF2B5EF4-FFF2-40B4-BE49-F238E27FC236}">
                  <a16:creationId xmlns:a16="http://schemas.microsoft.com/office/drawing/2014/main" id="{D15D6C00-354E-01DC-64B8-7B7E748928DB}"/>
                </a:ext>
              </a:extLst>
            </p:cNvPr>
            <p:cNvSpPr/>
            <p:nvPr/>
          </p:nvSpPr>
          <p:spPr>
            <a:xfrm>
              <a:off x="9144000" y="3015574"/>
              <a:ext cx="1770434" cy="177043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923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4706" y="75759"/>
            <a:ext cx="4381017" cy="737182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Background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30 October 2024</a:t>
            </a:r>
            <a:endParaRPr lang="en-US" sz="1400">
              <a:cs typeface="Segoe UI Semibold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F928AE03-81C7-65E4-B946-5F1765AEF305}"/>
              </a:ext>
            </a:extLst>
          </p:cNvPr>
          <p:cNvSpPr txBox="1">
            <a:spLocks/>
          </p:cNvSpPr>
          <p:nvPr/>
        </p:nvSpPr>
        <p:spPr>
          <a:xfrm>
            <a:off x="-330843" y="6324158"/>
            <a:ext cx="3985549" cy="399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Quantum Computer Emulated on FPGA</a:t>
            </a:r>
            <a:endParaRPr lang="en-US" sz="1400">
              <a:solidFill>
                <a:schemeClr val="bg1"/>
              </a:solidFill>
              <a:cs typeface="Segoe UI Semibold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645902" y="6320225"/>
            <a:ext cx="354904" cy="344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2</a:t>
            </a:r>
            <a:endParaRPr lang="en-US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307643-3EF7-5FBF-D760-D0F8A9204F78}"/>
              </a:ext>
            </a:extLst>
          </p:cNvPr>
          <p:cNvSpPr txBox="1"/>
          <p:nvPr/>
        </p:nvSpPr>
        <p:spPr>
          <a:xfrm>
            <a:off x="400050" y="1709827"/>
            <a:ext cx="813615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Segoe UI"/>
              </a:rPr>
              <a:t>For a quantum computer to exist, QCs must have [1]: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Segoe UI"/>
            </a:endParaRPr>
          </a:p>
          <a:p>
            <a:pPr marL="800100" lvl="1" indent="-342900">
              <a:buAutoNum type="arabicPeriod"/>
            </a:pPr>
            <a:r>
              <a:rPr lang="en-US" dirty="0">
                <a:cs typeface="Segoe UI"/>
              </a:rPr>
              <a:t>A scalable physical system with well-</a:t>
            </a:r>
            <a:r>
              <a:rPr lang="en-US" dirty="0" err="1">
                <a:cs typeface="Segoe UI"/>
              </a:rPr>
              <a:t>characterised</a:t>
            </a:r>
            <a:r>
              <a:rPr lang="en-US" dirty="0">
                <a:cs typeface="Segoe UI"/>
              </a:rPr>
              <a:t> qubits</a:t>
            </a:r>
          </a:p>
          <a:p>
            <a:pPr marL="800100" lvl="1" indent="-342900">
              <a:buFontTx/>
              <a:buAutoNum type="arabicPeriod"/>
            </a:pPr>
            <a:r>
              <a:rPr lang="en-US" dirty="0">
                <a:cs typeface="Segoe UI"/>
              </a:rPr>
              <a:t>The ability to </a:t>
            </a:r>
            <a:r>
              <a:rPr lang="en-US" dirty="0" err="1">
                <a:cs typeface="Segoe UI"/>
              </a:rPr>
              <a:t>initialise</a:t>
            </a:r>
            <a:r>
              <a:rPr lang="en-US" dirty="0">
                <a:cs typeface="Segoe UI"/>
              </a:rPr>
              <a:t> the state of the qubits to a simple fiducial state</a:t>
            </a:r>
          </a:p>
          <a:p>
            <a:pPr marL="800100" lvl="1" indent="-342900">
              <a:buFontTx/>
              <a:buAutoNum type="arabicPeriod"/>
            </a:pPr>
            <a:r>
              <a:rPr lang="en-US" dirty="0">
                <a:cs typeface="Segoe UI"/>
              </a:rPr>
              <a:t>Long relevant quantum coherence times</a:t>
            </a:r>
          </a:p>
          <a:p>
            <a:pPr marL="800100" lvl="1" indent="-342900">
              <a:buFontTx/>
              <a:buAutoNum type="arabicPeriod"/>
            </a:pPr>
            <a:r>
              <a:rPr lang="en-US" dirty="0">
                <a:cs typeface="Segoe UI"/>
              </a:rPr>
              <a:t>A "universal" set of quantum gates </a:t>
            </a:r>
          </a:p>
          <a:p>
            <a:pPr marL="800100" lvl="1" indent="-342900">
              <a:buFontTx/>
              <a:buAutoNum type="arabicPeriod"/>
            </a:pPr>
            <a:r>
              <a:rPr lang="en-US" dirty="0">
                <a:cs typeface="Segoe UI"/>
              </a:rPr>
              <a:t>A qubit-specific measurement capability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404202" y="928711"/>
            <a:ext cx="8267940" cy="790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Understanding the Challenges of Fabricating QCs from DiVincenzo's Criteria</a:t>
            </a:r>
            <a:endParaRPr lang="en-US" dirty="0">
              <a:cs typeface="Segoe UI Semi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2CB2B-2B67-E26D-D213-BA3EFB71E296}"/>
              </a:ext>
            </a:extLst>
          </p:cNvPr>
          <p:cNvSpPr txBox="1"/>
          <p:nvPr/>
        </p:nvSpPr>
        <p:spPr>
          <a:xfrm>
            <a:off x="400049" y="4082091"/>
            <a:ext cx="813615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Segoe UI"/>
              </a:rPr>
              <a:t>Furthermore, quantum communication interfaces must have: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>
              <a:cs typeface="Segoe UI"/>
            </a:endParaRPr>
          </a:p>
          <a:p>
            <a:pPr marL="800100" lvl="1" indent="-342900">
              <a:buAutoNum type="arabicPeriod"/>
            </a:pPr>
            <a:r>
              <a:rPr lang="en-US" dirty="0">
                <a:cs typeface="Segoe UI"/>
              </a:rPr>
              <a:t>The ability to interconvert stationary and flying-qubits</a:t>
            </a:r>
            <a:endParaRPr lang="en-US" dirty="0"/>
          </a:p>
          <a:p>
            <a:pPr marL="800100" lvl="1" indent="-342900">
              <a:buFontTx/>
              <a:buAutoNum type="arabicPeriod"/>
            </a:pPr>
            <a:r>
              <a:rPr lang="en-US" dirty="0">
                <a:cs typeface="Segoe UI"/>
              </a:rPr>
              <a:t>The ability to faithfully transmit flying-qubits between specified locations</a:t>
            </a:r>
          </a:p>
        </p:txBody>
      </p:sp>
      <p:pic>
        <p:nvPicPr>
          <p:cNvPr id="16" name="Picture 15" descr="A sphere with lines and arrows&#10;&#10;Description automatically generated">
            <a:extLst>
              <a:ext uri="{FF2B5EF4-FFF2-40B4-BE49-F238E27FC236}">
                <a16:creationId xmlns:a16="http://schemas.microsoft.com/office/drawing/2014/main" id="{DFEEAF5E-A9B3-89C1-FA3C-A2FAC727D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0359" y="1679532"/>
            <a:ext cx="2894951" cy="411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9D6472-7F5B-CD0F-FF05-29AF8DD21050}"/>
              </a:ext>
            </a:extLst>
          </p:cNvPr>
          <p:cNvSpPr txBox="1"/>
          <p:nvPr/>
        </p:nvSpPr>
        <p:spPr>
          <a:xfrm>
            <a:off x="0" y="6607479"/>
            <a:ext cx="1036528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</a:rPr>
              <a:t>[1] </a:t>
            </a:r>
            <a:r>
              <a:rPr lang="en-US" sz="900" b="1" dirty="0">
                <a:solidFill>
                  <a:schemeClr val="bg1"/>
                </a:solidFill>
                <a:ea typeface="+mn-lt"/>
                <a:cs typeface="+mn-lt"/>
              </a:rPr>
              <a:t>DI VINCENZO , D. P. The Physical Implementation of Quantum Computation. </a:t>
            </a:r>
            <a:r>
              <a:rPr lang="en-US" sz="900" b="1" dirty="0" err="1">
                <a:solidFill>
                  <a:schemeClr val="bg1"/>
                </a:solidFill>
                <a:ea typeface="+mn-lt"/>
                <a:cs typeface="+mn-lt"/>
              </a:rPr>
              <a:t>Fortschritte</a:t>
            </a:r>
            <a:r>
              <a:rPr lang="en-US" sz="900" b="1" dirty="0">
                <a:solidFill>
                  <a:schemeClr val="bg1"/>
                </a:solidFill>
                <a:ea typeface="+mn-lt"/>
                <a:cs typeface="+mn-lt"/>
              </a:rPr>
              <a:t> der </a:t>
            </a:r>
            <a:r>
              <a:rPr lang="en-US" sz="900" b="1" dirty="0" err="1">
                <a:solidFill>
                  <a:schemeClr val="bg1"/>
                </a:solidFill>
                <a:ea typeface="+mn-lt"/>
                <a:cs typeface="+mn-lt"/>
              </a:rPr>
              <a:t>Physik</a:t>
            </a:r>
            <a:r>
              <a:rPr lang="en-US" sz="900" b="1" dirty="0">
                <a:solidFill>
                  <a:schemeClr val="bg1"/>
                </a:solidFill>
                <a:ea typeface="+mn-lt"/>
                <a:cs typeface="+mn-lt"/>
              </a:rPr>
              <a:t>: Progress of Physics 48, 9-11 (2000), 771–783.</a:t>
            </a:r>
            <a:endParaRPr lang="en-US" b="1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8000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4706" y="75759"/>
            <a:ext cx="4381017" cy="737182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Background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30 October 2024</a:t>
            </a:r>
            <a:endParaRPr lang="en-US" sz="1400">
              <a:cs typeface="Segoe UI Semibold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F928AE03-81C7-65E4-B946-5F1765AEF305}"/>
              </a:ext>
            </a:extLst>
          </p:cNvPr>
          <p:cNvSpPr txBox="1">
            <a:spLocks/>
          </p:cNvSpPr>
          <p:nvPr/>
        </p:nvSpPr>
        <p:spPr>
          <a:xfrm>
            <a:off x="-330843" y="6324158"/>
            <a:ext cx="3985549" cy="399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Quantum Computer Emulated on FPGA</a:t>
            </a:r>
            <a:endParaRPr lang="en-US" sz="1400">
              <a:solidFill>
                <a:schemeClr val="bg1"/>
              </a:solidFill>
              <a:cs typeface="Segoe UI Semibold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645902" y="6320225"/>
            <a:ext cx="354904" cy="344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3</a:t>
            </a:r>
            <a:endParaRPr lang="en-US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307643-3EF7-5FBF-D760-D0F8A9204F78}"/>
              </a:ext>
            </a:extLst>
          </p:cNvPr>
          <p:cNvSpPr txBox="1"/>
          <p:nvPr/>
        </p:nvSpPr>
        <p:spPr>
          <a:xfrm>
            <a:off x="347858" y="1910913"/>
            <a:ext cx="55056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Segoe UI"/>
              </a:rPr>
              <a:t>Cannot directly model quantum mechanics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1005325"/>
            <a:ext cx="8267940" cy="790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Capabilities of FPGAs In Relation to Emulating QCs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D1ADC-4908-AC48-73EE-C43F176DAB87}"/>
              </a:ext>
            </a:extLst>
          </p:cNvPr>
          <p:cNvSpPr txBox="1"/>
          <p:nvPr/>
        </p:nvSpPr>
        <p:spPr>
          <a:xfrm>
            <a:off x="347857" y="2639037"/>
            <a:ext cx="56413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Segoe UI"/>
              </a:rPr>
              <a:t>Multiple combinational logic blocks offer intrinsic parallelism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BB3FB2-AF45-C09A-F6E6-A5F35CE24C32}"/>
              </a:ext>
            </a:extLst>
          </p:cNvPr>
          <p:cNvSpPr txBox="1"/>
          <p:nvPr/>
        </p:nvSpPr>
        <p:spPr>
          <a:xfrm>
            <a:off x="347858" y="3574550"/>
            <a:ext cx="55056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Segoe UI"/>
              </a:rPr>
              <a:t>Reconfigurable hardware for mapping </a:t>
            </a:r>
            <a:r>
              <a:rPr lang="en-US" dirty="0" err="1">
                <a:cs typeface="Segoe UI"/>
              </a:rPr>
              <a:t>behaviour</a:t>
            </a:r>
            <a:r>
              <a:rPr lang="en-US" dirty="0">
                <a:cs typeface="Segoe UI"/>
              </a:rPr>
              <a:t> of quantum circuits</a:t>
            </a:r>
          </a:p>
        </p:txBody>
      </p:sp>
      <p:pic>
        <p:nvPicPr>
          <p:cNvPr id="9" name="Picture 8" descr="A grid of squares with different colored lines&#10;&#10;Description automatically generated">
            <a:extLst>
              <a:ext uri="{FF2B5EF4-FFF2-40B4-BE49-F238E27FC236}">
                <a16:creationId xmlns:a16="http://schemas.microsoft.com/office/drawing/2014/main" id="{025875AA-ED47-D254-27F5-10D9998B7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288" y="1605857"/>
            <a:ext cx="5647150" cy="36462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786D4B-EEF7-CFB6-64DE-2A7B182BFDA8}"/>
              </a:ext>
            </a:extLst>
          </p:cNvPr>
          <p:cNvSpPr txBox="1"/>
          <p:nvPr/>
        </p:nvSpPr>
        <p:spPr>
          <a:xfrm>
            <a:off x="347857" y="4514001"/>
            <a:ext cx="550568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Segoe UI"/>
              </a:rPr>
              <a:t>Multiple resources such as LUTs, DSP, multipliers, adders and registers for performing dense matrix operations associated with quantum gates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20DD0F-8E74-975E-F989-274D276890C8}"/>
              </a:ext>
            </a:extLst>
          </p:cNvPr>
          <p:cNvSpPr txBox="1"/>
          <p:nvPr/>
        </p:nvSpPr>
        <p:spPr>
          <a:xfrm>
            <a:off x="8079287" y="5438381"/>
            <a:ext cx="106471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cs typeface="Segoe UI"/>
              </a:rPr>
              <a:t>FPGA Fabric</a:t>
            </a:r>
            <a:endParaRPr lang="en-US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040796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Research Objectives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30 October 2024</a:t>
            </a:r>
            <a:endParaRPr lang="en-US" sz="1400">
              <a:cs typeface="Segoe UI Semibold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F928AE03-81C7-65E4-B946-5F1765AEF305}"/>
              </a:ext>
            </a:extLst>
          </p:cNvPr>
          <p:cNvSpPr txBox="1">
            <a:spLocks/>
          </p:cNvSpPr>
          <p:nvPr/>
        </p:nvSpPr>
        <p:spPr>
          <a:xfrm>
            <a:off x="-330843" y="6324158"/>
            <a:ext cx="3985549" cy="399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Quantum Computer Emulated on FPGA</a:t>
            </a:r>
            <a:endParaRPr lang="en-US" sz="1400">
              <a:solidFill>
                <a:schemeClr val="bg1"/>
              </a:solidFill>
              <a:cs typeface="Segoe UI Semibold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645902" y="6320225"/>
            <a:ext cx="354904" cy="344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4</a:t>
            </a:r>
            <a:endParaRPr lang="en-US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307643-3EF7-5FBF-D760-D0F8A9204F78}"/>
              </a:ext>
            </a:extLst>
          </p:cNvPr>
          <p:cNvSpPr txBox="1"/>
          <p:nvPr/>
        </p:nvSpPr>
        <p:spPr>
          <a:xfrm>
            <a:off x="347858" y="1910913"/>
            <a:ext cx="668522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Segoe UI"/>
              </a:rPr>
              <a:t>To create an accurate model the </a:t>
            </a:r>
            <a:r>
              <a:rPr lang="en-US" dirty="0" err="1">
                <a:cs typeface="Segoe UI"/>
              </a:rPr>
              <a:t>initialisation</a:t>
            </a:r>
            <a:r>
              <a:rPr lang="en-US" dirty="0">
                <a:cs typeface="Segoe UI"/>
              </a:rPr>
              <a:t> of well-</a:t>
            </a:r>
            <a:r>
              <a:rPr lang="en-US" dirty="0" err="1">
                <a:cs typeface="Segoe UI"/>
              </a:rPr>
              <a:t>characterised</a:t>
            </a:r>
            <a:r>
              <a:rPr lang="en-US" dirty="0">
                <a:cs typeface="Segoe UI"/>
              </a:rPr>
              <a:t> qubits to a fiducial state with sufficiently long decoherence times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1005325"/>
            <a:ext cx="8267940" cy="790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The Aims of the Project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D1ADC-4908-AC48-73EE-C43F176DAB87}"/>
              </a:ext>
            </a:extLst>
          </p:cNvPr>
          <p:cNvSpPr txBox="1"/>
          <p:nvPr/>
        </p:nvSpPr>
        <p:spPr>
          <a:xfrm>
            <a:off x="376612" y="3458547"/>
            <a:ext cx="56413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Segoe UI"/>
              </a:rPr>
              <a:t>To model quantum communication interface for the central QC processing component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BB3FB2-AF45-C09A-F6E6-A5F35CE24C32}"/>
              </a:ext>
            </a:extLst>
          </p:cNvPr>
          <p:cNvSpPr txBox="1"/>
          <p:nvPr/>
        </p:nvSpPr>
        <p:spPr>
          <a:xfrm>
            <a:off x="419745" y="4882890"/>
            <a:ext cx="55056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Segoe UI"/>
              </a:rPr>
              <a:t>To perform key quantum algorithms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01AE1EA-7287-FA7B-1FA4-D3348C74A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10599" y="2406770"/>
            <a:ext cx="2116348" cy="20875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DA02B4-E559-0785-6794-932D7EC183BC}"/>
              </a:ext>
            </a:extLst>
          </p:cNvPr>
          <p:cNvSpPr txBox="1"/>
          <p:nvPr/>
        </p:nvSpPr>
        <p:spPr>
          <a:xfrm>
            <a:off x="8914356" y="4592874"/>
            <a:ext cx="1513562" cy="28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 err="1">
                <a:cs typeface="Segoe UI"/>
              </a:rPr>
              <a:t>QCEm</a:t>
            </a:r>
            <a:r>
              <a:rPr lang="en-US" sz="1200" b="1" dirty="0">
                <a:cs typeface="Segoe UI"/>
              </a:rPr>
              <a:t> on FPGA</a:t>
            </a:r>
            <a:endParaRPr lang="en-US" b="1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944019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1160" y="6063335"/>
            <a:ext cx="12190431" cy="79132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Methodology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30 October 2024</a:t>
            </a:r>
            <a:endParaRPr lang="en-US" sz="1400">
              <a:cs typeface="Segoe UI Semibold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F928AE03-81C7-65E4-B946-5F1765AEF305}"/>
              </a:ext>
            </a:extLst>
          </p:cNvPr>
          <p:cNvSpPr txBox="1">
            <a:spLocks/>
          </p:cNvSpPr>
          <p:nvPr/>
        </p:nvSpPr>
        <p:spPr>
          <a:xfrm>
            <a:off x="-330843" y="6324158"/>
            <a:ext cx="3985549" cy="399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Quantum Computer Emulated on FPGA</a:t>
            </a:r>
            <a:endParaRPr lang="en-US" sz="1400">
              <a:solidFill>
                <a:schemeClr val="bg1"/>
              </a:solidFill>
              <a:cs typeface="Segoe UI Semibold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645902" y="6320225"/>
            <a:ext cx="354904" cy="344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5</a:t>
            </a:r>
            <a:endParaRPr lang="en-US" sz="1200" b="1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1005325"/>
            <a:ext cx="8267940" cy="790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Phases in the Research and Design Process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462794-E512-D97E-A1B2-0A538C9A6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931" y="1569692"/>
            <a:ext cx="10408025" cy="44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51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Methodology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30 October 2024</a:t>
            </a:r>
            <a:endParaRPr lang="en-US" sz="1400">
              <a:cs typeface="Segoe UI Semibold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F928AE03-81C7-65E4-B946-5F1765AEF305}"/>
              </a:ext>
            </a:extLst>
          </p:cNvPr>
          <p:cNvSpPr txBox="1">
            <a:spLocks/>
          </p:cNvSpPr>
          <p:nvPr/>
        </p:nvSpPr>
        <p:spPr>
          <a:xfrm>
            <a:off x="-330843" y="6324158"/>
            <a:ext cx="3985549" cy="399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Quantum Computer Emulated on FPGA</a:t>
            </a:r>
            <a:endParaRPr lang="en-US" sz="1400">
              <a:solidFill>
                <a:schemeClr val="bg1"/>
              </a:solidFill>
              <a:cs typeface="Segoe UI Semibold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645902" y="6320225"/>
            <a:ext cx="354904" cy="344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6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1005325"/>
            <a:ext cx="8267940" cy="790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System Overview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B7AA868-A88E-7DAF-E1FA-089DC9C3C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38" y="1799613"/>
            <a:ext cx="10478725" cy="371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23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omputer code with green and blue text&#10;&#10;Description automatically generated">
            <a:extLst>
              <a:ext uri="{FF2B5EF4-FFF2-40B4-BE49-F238E27FC236}">
                <a16:creationId xmlns:a16="http://schemas.microsoft.com/office/drawing/2014/main" id="{CE6FEE2C-BB5F-BAAC-9221-303DD41AF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38" y="4875234"/>
            <a:ext cx="5456138" cy="12165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Methodology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30 October 2024</a:t>
            </a:r>
            <a:endParaRPr lang="en-US" sz="1400">
              <a:cs typeface="Segoe UI Semibold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F928AE03-81C7-65E4-B946-5F1765AEF305}"/>
              </a:ext>
            </a:extLst>
          </p:cNvPr>
          <p:cNvSpPr txBox="1">
            <a:spLocks/>
          </p:cNvSpPr>
          <p:nvPr/>
        </p:nvSpPr>
        <p:spPr>
          <a:xfrm>
            <a:off x="-330843" y="6324158"/>
            <a:ext cx="3985549" cy="399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Quantum Computer Emulated on FPGA</a:t>
            </a:r>
            <a:endParaRPr lang="en-US" sz="1400">
              <a:solidFill>
                <a:schemeClr val="bg1"/>
              </a:solidFill>
              <a:cs typeface="Segoe UI Semibold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645902" y="6320225"/>
            <a:ext cx="354904" cy="344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7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Single-Photon Qubit </a:t>
            </a:r>
            <a:r>
              <a:rPr lang="en-US" sz="1800" dirty="0" err="1">
                <a:solidFill>
                  <a:srgbClr val="0070C0"/>
                </a:solidFill>
                <a:cs typeface="Segoe UI Semibold"/>
              </a:rPr>
              <a:t>Initialisation</a:t>
            </a:r>
            <a:r>
              <a:rPr lang="en-US" sz="1800" dirty="0">
                <a:solidFill>
                  <a:srgbClr val="0070C0"/>
                </a:solidFill>
                <a:cs typeface="Segoe UI Semibold"/>
              </a:rPr>
              <a:t> Subsystem</a:t>
            </a:r>
            <a:endParaRPr lang="en-US" dirty="0"/>
          </a:p>
        </p:txBody>
      </p:sp>
      <p:pic>
        <p:nvPicPr>
          <p:cNvPr id="7" name="Picture 6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247C6BC0-8139-DC4E-2B34-ED81287F9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000" y="2515622"/>
            <a:ext cx="4206553" cy="227864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06873D8-CE37-D7C4-0DD7-663C0CE79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4824" y="1128537"/>
            <a:ext cx="5173643" cy="2710525"/>
          </a:xfrm>
          <a:prstGeom prst="rect">
            <a:avLst/>
          </a:prstGeom>
        </p:spPr>
      </p:pic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B39B96D-A7F4-8FF1-75D2-7D1B0E1E3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1082" y="4130576"/>
            <a:ext cx="5449747" cy="16632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7DD554-BEB4-0246-9D18-D440B3993C61}"/>
              </a:ext>
            </a:extLst>
          </p:cNvPr>
          <p:cNvSpPr txBox="1"/>
          <p:nvPr/>
        </p:nvSpPr>
        <p:spPr>
          <a:xfrm>
            <a:off x="438410" y="1868465"/>
            <a:ext cx="54905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Segoe UI"/>
              </a:rPr>
              <a:t>Accurately models qubits in line with DiVincenzo's criteria for QCs</a:t>
            </a:r>
          </a:p>
        </p:txBody>
      </p:sp>
    </p:spTree>
    <p:extLst>
      <p:ext uri="{BB962C8B-B14F-4D97-AF65-F5344CB8AC3E}">
        <p14:creationId xmlns:p14="http://schemas.microsoft.com/office/powerpoint/2010/main" val="3513174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Methodology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30 October 2024</a:t>
            </a:r>
            <a:endParaRPr lang="en-US" sz="1400">
              <a:cs typeface="Segoe UI Semibold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F928AE03-81C7-65E4-B946-5F1765AEF305}"/>
              </a:ext>
            </a:extLst>
          </p:cNvPr>
          <p:cNvSpPr txBox="1">
            <a:spLocks/>
          </p:cNvSpPr>
          <p:nvPr/>
        </p:nvSpPr>
        <p:spPr>
          <a:xfrm>
            <a:off x="-330843" y="6324158"/>
            <a:ext cx="3985549" cy="399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Quantum Computer Emulated on FPGA</a:t>
            </a:r>
            <a:endParaRPr lang="en-US" sz="1400">
              <a:solidFill>
                <a:schemeClr val="bg1"/>
              </a:solidFill>
              <a:cs typeface="Segoe UI Semibold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645902" y="6320225"/>
            <a:ext cx="354904" cy="344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8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Flying-Qubit Detection Subsystem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7DD554-BEB4-0246-9D18-D440B3993C61}"/>
              </a:ext>
            </a:extLst>
          </p:cNvPr>
          <p:cNvSpPr txBox="1"/>
          <p:nvPr/>
        </p:nvSpPr>
        <p:spPr>
          <a:xfrm>
            <a:off x="438410" y="1868465"/>
            <a:ext cx="54905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Segoe UI"/>
              </a:rPr>
              <a:t>Models a quantum channel in a QKD network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917D42-1CE4-8537-8CF4-BD5DBF3B39E8}"/>
              </a:ext>
            </a:extLst>
          </p:cNvPr>
          <p:cNvSpPr txBox="1"/>
          <p:nvPr/>
        </p:nvSpPr>
        <p:spPr>
          <a:xfrm>
            <a:off x="6505472" y="1868463"/>
            <a:ext cx="54905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Segoe UI"/>
              </a:rPr>
              <a:t>Uses two transmission modes:</a:t>
            </a:r>
          </a:p>
          <a:p>
            <a:endParaRPr lang="en-US" dirty="0">
              <a:cs typeface="Segoe U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DFF739-3270-0C6D-AA76-880DDBE8B650}"/>
              </a:ext>
            </a:extLst>
          </p:cNvPr>
          <p:cNvSpPr txBox="1"/>
          <p:nvPr/>
        </p:nvSpPr>
        <p:spPr>
          <a:xfrm>
            <a:off x="438410" y="2234996"/>
            <a:ext cx="54905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Segoe UI"/>
              </a:rPr>
              <a:t>Converts flying-qubits to stationary qubits within a detection window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DBB4499-534D-04EC-7BF3-08C6E5D6B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151" y="2881069"/>
            <a:ext cx="3541010" cy="2764542"/>
          </a:xfrm>
          <a:prstGeom prst="rect">
            <a:avLst/>
          </a:prstGeom>
        </p:spPr>
      </p:pic>
      <p:pic>
        <p:nvPicPr>
          <p:cNvPr id="17" name="Picture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BB1FD877-C151-0042-1A3D-5E5C2A747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9959" y="2234839"/>
            <a:ext cx="3724757" cy="1743919"/>
          </a:xfrm>
          <a:prstGeom prst="rect">
            <a:avLst/>
          </a:prstGeom>
        </p:spPr>
      </p:pic>
      <p:pic>
        <p:nvPicPr>
          <p:cNvPr id="18" name="Picture 17" descr="A screenshot of a video game&#10;&#10;Description automatically generated">
            <a:extLst>
              <a:ext uri="{FF2B5EF4-FFF2-40B4-BE49-F238E27FC236}">
                <a16:creationId xmlns:a16="http://schemas.microsoft.com/office/drawing/2014/main" id="{B8E06A84-E99A-42E9-9B77-7B5D36DB65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9568" y="4066566"/>
            <a:ext cx="3401149" cy="1743799"/>
          </a:xfrm>
          <a:prstGeom prst="rect">
            <a:avLst/>
          </a:prstGeom>
        </p:spPr>
      </p:pic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2F31B279-3C05-CA8D-2E52-F56EE95C2D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5073" y="2686105"/>
            <a:ext cx="1682705" cy="275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16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yslexia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D24726"/>
      </a:accent2>
      <a:accent3>
        <a:srgbClr val="9B5AC8"/>
      </a:accent3>
      <a:accent4>
        <a:srgbClr val="F0A11F"/>
      </a:accent4>
      <a:accent5>
        <a:srgbClr val="CB5BA3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d map for Dyslexia_Win32_ss_v3.potx" id="{52B68AD9-87CD-4104-BE88-D09E115B5193}" vid="{32DE419F-2C9E-491B-9DE2-9CB15F0BBA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A1A6209-623F-4A40-A043-EF97F4DE51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CC2A95-AB18-4E2B-BAAB-ED507F826E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478DEAE-E0CA-42BB-BA2E-F6A39AAEB4B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Mind map</Template>
  <TotalTime>0</TotalTime>
  <Words>199</Words>
  <Application>Microsoft Office PowerPoint</Application>
  <PresentationFormat>Widescreen</PresentationFormat>
  <Paragraphs>78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Quantum Computer Emulated on FPGA</vt:lpstr>
      <vt:lpstr>Introduction</vt:lpstr>
      <vt:lpstr>Background</vt:lpstr>
      <vt:lpstr>Background</vt:lpstr>
      <vt:lpstr>Research Objectives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1381</cp:revision>
  <dcterms:created xsi:type="dcterms:W3CDTF">2024-10-29T14:37:31Z</dcterms:created>
  <dcterms:modified xsi:type="dcterms:W3CDTF">2024-10-30T06:18:34Z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